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4" r:id="rId5"/>
    <p:sldId id="260" r:id="rId6"/>
    <p:sldId id="265" r:id="rId7"/>
    <p:sldId id="261" r:id="rId8"/>
    <p:sldId id="262" r:id="rId9"/>
    <p:sldId id="263" r:id="rId10"/>
    <p:sldId id="268" r:id="rId11"/>
    <p:sldId id="269" r:id="rId12"/>
    <p:sldId id="270" r:id="rId13"/>
    <p:sldId id="272" r:id="rId14"/>
    <p:sldId id="273" r:id="rId15"/>
    <p:sldId id="274" r:id="rId16"/>
    <p:sldId id="276" r:id="rId17"/>
    <p:sldId id="275" r:id="rId18"/>
    <p:sldId id="267" r:id="rId19"/>
    <p:sldId id="271" r:id="rId20"/>
    <p:sldId id="26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851D"/>
    <a:srgbClr val="FFD731"/>
    <a:srgbClr val="FF3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/>
    <p:restoredTop sz="77526"/>
  </p:normalViewPr>
  <p:slideViewPr>
    <p:cSldViewPr snapToGrid="0" snapToObjects="1">
      <p:cViewPr varScale="1">
        <p:scale>
          <a:sx n="87" d="100"/>
          <a:sy n="87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DE17A-DE65-764C-B839-B4789B942C3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6C9CC-06F1-434C-89F4-4DA7FCBC19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602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http://</a:t>
            </a:r>
            <a:r>
              <a:rPr kumimoji="1" lang="en" altLang="ko-KR" dirty="0" err="1"/>
              <a:t>blog.naver.com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mc_log</a:t>
            </a:r>
            <a:r>
              <a:rPr kumimoji="1" lang="en" altLang="ko-KR" dirty="0"/>
              <a:t>/220970547624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6C9CC-06F1-434C-89F4-4DA7FCBC19E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84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로그인사용안하는이유는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오프라인이 중심이기때문에 로그인기능을 사용하지않습니다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차프로젝트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스마트캘린더는 사용자 개개인의 데이터를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저장해야하고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온라인게임은 유저의 스코어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비속어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어뷰징유저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위해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계정관리가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서비스는 사용자의 접근성을 높이고 오프라인 소통에 좀더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사용하지않았습니다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6C9CC-06F1-434C-89F4-4DA7FCBC19E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5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89D0D-863C-5A4D-BD5A-92A6DCD0F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73ABE4-ACFF-2C44-8914-D36E082D7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9DB56-571B-684F-8792-A2F94C5A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69ED83-7AD1-A04E-AFBF-5CDF6FB3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DB2C0-EAD0-B347-B336-FBE712E0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105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113F-5E42-234A-BA2F-A6490E1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219D2F-1D38-564A-9DCE-E8D5190A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23143-7DBD-E94F-BA25-31DB0EBB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2099B9-EF73-9F4D-B9AE-A91975D8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970E6-3710-184D-9381-5690465A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601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FF879-AEE6-E141-8A71-E458DE182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B1D0B5-973F-E147-847B-ACBF06CCD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880DA-756C-624E-B5F4-66EA1890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F10A1-65BF-614F-8F19-4BAA6EB0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C3A202-EDE3-D64C-9DFC-27517EDE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39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FB322-384A-9C46-A9E4-C9A6A16E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0EF42-5A06-B345-8886-9406C55AF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2B0E5-60DA-2044-9F85-FCDB5AF2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22347-6497-5D46-ACBA-5FCBF6B7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5D9FB-90F7-0D44-AC0A-37F9FD66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19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893A7-6274-B748-8D9D-8D38DC8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25639C-A8D1-4E41-8ED7-7CBCFC472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35C4C-8E1E-254A-8D78-380D4141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DC7A9-9AAB-3646-9C47-51369C9D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38918-02C5-E34C-8A6B-69676435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22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05137-4AAD-5A48-BF58-BF70C90E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40874-4199-D047-97BA-6C0FE7A25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3E0CC3-845C-8B43-8820-817FA74B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FE203-F885-8041-8864-E3DE1A76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B72F2-E81F-284F-8C44-07A6BDD4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683C61-BA38-8A40-97A4-343186F5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225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73B97-2876-C040-9C9C-E0E93023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03006-6578-4845-B662-6BDF9C392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395530-5DBB-3541-925A-53883625B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9B8442-8407-A242-A70D-CAF51387B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A88A3-1A25-E74B-85F0-867347E30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1A8FD9-59A4-524D-A7CF-D6D1369F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827C67-0AF1-2A41-B1D9-34A9A38FB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92BF1D-DE53-9B4B-A1BC-C65D50B8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35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E8CC1-9C30-9D48-AD43-52A758D2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3A313-81B6-9E44-A6B0-A97872BC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FDE328-81D2-4143-9563-8D74D209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EC998B-98E3-6B49-8A58-B6174B00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837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A0ED67-1D68-9944-8F6C-EDCB4932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2F2AAD-65CD-2B48-B720-6631110C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493FF9-A119-3C4C-BFCE-85082F3F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430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1B16-A035-CF4D-AF30-8AC2756C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D4D39-9E7E-CB45-935F-1ACBF258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5F03F9-1EC2-5640-987F-6B3773B5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A71EF-43BC-3C41-BF80-624FB7C5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0CFE3-49F9-1C4B-85C8-5F55F1E7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485DF-FFFA-4B4A-B018-E8750E54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491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08EE7-E21B-0F4E-95D8-5951C7A9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895FCE-FBB7-8B4D-AB2A-F820DCA67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82B64-921F-B040-8C8B-A94F67277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389C3-3939-DF4F-A610-755BFF84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C2625-5300-D643-859F-FB0CDBF7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8BB838-D61C-E74D-ACDD-DB377D6D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4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FAA9E4-81A6-484F-97EF-3A2944E9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8AA8F-1166-D748-A0E9-EA081249E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DC8AC-2E78-D044-934C-44421F282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6C81-DF41-F94B-A374-643FACA5F4F5}" type="datetimeFigureOut">
              <a:rPr kumimoji="1" lang="ko-KR" altLang="en-US" smtClean="0"/>
              <a:t>2019. 11. 3.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90582-4C81-E946-B423-6991E76E4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4166E-B5F4-F64C-8710-8DADB00E8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B81A9-4932-5545-9AC0-276BCAE6A4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040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D%94%84%EB%A1%9C%EC%A0%9D%ED%8A%B8_%EA%B4%80%EB%A6%A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8A134-200D-1B43-9D31-5AAC0AA88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주제제목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D11AB-7CD8-AB42-836C-E878241D5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7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9BD49-E24C-4344-BA3D-CD19F54A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비회원제</a:t>
            </a:r>
            <a:r>
              <a:rPr kumimoji="1" lang="ko-KR" altLang="en-US" dirty="0"/>
              <a:t>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46B2E-0B3E-3E41-A7FC-267A18E1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C028C3-4614-B249-B32C-2DA28E27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52" y="1903711"/>
            <a:ext cx="7102925" cy="4195165"/>
          </a:xfrm>
          <a:prstGeom prst="rect">
            <a:avLst/>
          </a:prstGeom>
        </p:spPr>
      </p:pic>
      <p:sp>
        <p:nvSpPr>
          <p:cNvPr id="8" name="십자형[C] 7">
            <a:extLst>
              <a:ext uri="{FF2B5EF4-FFF2-40B4-BE49-F238E27FC236}">
                <a16:creationId xmlns:a16="http://schemas.microsoft.com/office/drawing/2014/main" id="{2BDBDBA2-E1A3-0547-AF93-CA4BAA10032F}"/>
              </a:ext>
            </a:extLst>
          </p:cNvPr>
          <p:cNvSpPr/>
          <p:nvPr/>
        </p:nvSpPr>
        <p:spPr>
          <a:xfrm rot="2715905">
            <a:off x="3588526" y="1881306"/>
            <a:ext cx="4120737" cy="4120737"/>
          </a:xfrm>
          <a:prstGeom prst="plus">
            <a:avLst>
              <a:gd name="adj" fmla="val 44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058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9419D8-CF96-874C-B69F-1E896713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46876" y="-29901"/>
            <a:ext cx="4498247" cy="63562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149A68-2D00-4F4D-BBE8-43350AD03678}"/>
              </a:ext>
            </a:extLst>
          </p:cNvPr>
          <p:cNvSpPr/>
          <p:nvPr/>
        </p:nvSpPr>
        <p:spPr>
          <a:xfrm>
            <a:off x="3506487" y="1187532"/>
            <a:ext cx="5171963" cy="39069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BB378C8-A4BF-A040-999B-F648852DA4B8}"/>
              </a:ext>
            </a:extLst>
          </p:cNvPr>
          <p:cNvSpPr/>
          <p:nvPr/>
        </p:nvSpPr>
        <p:spPr>
          <a:xfrm>
            <a:off x="3892687" y="2569522"/>
            <a:ext cx="2078182" cy="97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게임 생성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FE8BFDD-9D50-2545-A2D4-84D68D274A25}"/>
              </a:ext>
            </a:extLst>
          </p:cNvPr>
          <p:cNvSpPr/>
          <p:nvPr/>
        </p:nvSpPr>
        <p:spPr>
          <a:xfrm>
            <a:off x="6371356" y="2569522"/>
            <a:ext cx="2078182" cy="97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게임 참여</a:t>
            </a:r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BCA8FB15-3EA1-AA4A-BF41-0D66B5471D02}"/>
              </a:ext>
            </a:extLst>
          </p:cNvPr>
          <p:cNvSpPr/>
          <p:nvPr/>
        </p:nvSpPr>
        <p:spPr>
          <a:xfrm>
            <a:off x="4444889" y="2569521"/>
            <a:ext cx="973777" cy="973777"/>
          </a:xfrm>
          <a:prstGeom prst="donut">
            <a:avLst>
              <a:gd name="adj" fmla="val 17680"/>
            </a:avLst>
          </a:prstGeom>
          <a:solidFill>
            <a:srgbClr val="FF3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C29DF-FC40-9A4E-95D8-2EFB2F02160A}"/>
              </a:ext>
            </a:extLst>
          </p:cNvPr>
          <p:cNvSpPr txBox="1"/>
          <p:nvPr/>
        </p:nvSpPr>
        <p:spPr>
          <a:xfrm>
            <a:off x="3506488" y="1485900"/>
            <a:ext cx="5171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/>
              <a:t>Game Assistant?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920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9419D8-CF96-874C-B69F-1E896713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46876" y="-29901"/>
            <a:ext cx="4498247" cy="63562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149A68-2D00-4F4D-BBE8-43350AD03678}"/>
              </a:ext>
            </a:extLst>
          </p:cNvPr>
          <p:cNvSpPr/>
          <p:nvPr/>
        </p:nvSpPr>
        <p:spPr>
          <a:xfrm>
            <a:off x="3506487" y="1187532"/>
            <a:ext cx="5171963" cy="39069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FE8BFDD-9D50-2545-A2D4-84D68D274A25}"/>
              </a:ext>
            </a:extLst>
          </p:cNvPr>
          <p:cNvSpPr/>
          <p:nvPr/>
        </p:nvSpPr>
        <p:spPr>
          <a:xfrm>
            <a:off x="7042068" y="3982685"/>
            <a:ext cx="1490780" cy="97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93A71-9D13-BD48-919A-618DC8EE17FD}"/>
              </a:ext>
            </a:extLst>
          </p:cNvPr>
          <p:cNvSpPr txBox="1"/>
          <p:nvPr/>
        </p:nvSpPr>
        <p:spPr>
          <a:xfrm>
            <a:off x="4402990" y="1828800"/>
            <a:ext cx="3384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/>
              <a:t>603</a:t>
            </a:r>
            <a:r>
              <a:rPr kumimoji="1" lang="ko-KR" altLang="en-US" sz="5400" dirty="0"/>
              <a:t> </a:t>
            </a:r>
            <a:r>
              <a:rPr kumimoji="1" lang="en-US" altLang="ko-KR" sz="5400" dirty="0"/>
              <a:t>210</a:t>
            </a:r>
            <a:endParaRPr kumimoji="1" lang="ko-KR" alt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A0AB9-E834-8743-B5D6-9957EF2BB958}"/>
              </a:ext>
            </a:extLst>
          </p:cNvPr>
          <p:cNvSpPr txBox="1"/>
          <p:nvPr/>
        </p:nvSpPr>
        <p:spPr>
          <a:xfrm>
            <a:off x="4251366" y="1508166"/>
            <a:ext cx="21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게임 입장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A6D09-4D27-D043-8681-652EE13BD273}"/>
              </a:ext>
            </a:extLst>
          </p:cNvPr>
          <p:cNvSpPr txBox="1"/>
          <p:nvPr/>
        </p:nvSpPr>
        <p:spPr>
          <a:xfrm>
            <a:off x="3519996" y="3373914"/>
            <a:ext cx="16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현재 참여자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226E17-96A3-9249-B9CD-2CEC10349C02}"/>
              </a:ext>
            </a:extLst>
          </p:cNvPr>
          <p:cNvSpPr/>
          <p:nvPr/>
        </p:nvSpPr>
        <p:spPr>
          <a:xfrm>
            <a:off x="5011386" y="3421414"/>
            <a:ext cx="1959429" cy="158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4EC2CB7-18D0-744F-AE3C-DFA26010905B}"/>
              </a:ext>
            </a:extLst>
          </p:cNvPr>
          <p:cNvSpPr/>
          <p:nvPr/>
        </p:nvSpPr>
        <p:spPr>
          <a:xfrm>
            <a:off x="5142016" y="3538848"/>
            <a:ext cx="1733797" cy="44383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r>
              <a:rPr kumimoji="1" lang="ko-KR" altLang="en-US" sz="2400" dirty="0">
                <a:solidFill>
                  <a:schemeClr val="tx1"/>
                </a:solidFill>
              </a:rPr>
              <a:t>포커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F53310A-B488-3242-984D-AB7EE175C0CA}"/>
              </a:ext>
            </a:extLst>
          </p:cNvPr>
          <p:cNvSpPr/>
          <p:nvPr/>
        </p:nvSpPr>
        <p:spPr>
          <a:xfrm>
            <a:off x="5124201" y="4072386"/>
            <a:ext cx="1733797" cy="44383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마피아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8506C0D-D9AA-BD46-8DB0-B2E0655219E6}"/>
              </a:ext>
            </a:extLst>
          </p:cNvPr>
          <p:cNvSpPr/>
          <p:nvPr/>
        </p:nvSpPr>
        <p:spPr>
          <a:xfrm>
            <a:off x="5124200" y="4634630"/>
            <a:ext cx="1733797" cy="36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도넛[D] 12">
            <a:extLst>
              <a:ext uri="{FF2B5EF4-FFF2-40B4-BE49-F238E27FC236}">
                <a16:creationId xmlns:a16="http://schemas.microsoft.com/office/drawing/2014/main" id="{92205E63-F5AD-4C4D-8EF2-605B2B09A5A3}"/>
              </a:ext>
            </a:extLst>
          </p:cNvPr>
          <p:cNvSpPr/>
          <p:nvPr/>
        </p:nvSpPr>
        <p:spPr>
          <a:xfrm>
            <a:off x="5707849" y="3503229"/>
            <a:ext cx="566497" cy="566497"/>
          </a:xfrm>
          <a:prstGeom prst="donut">
            <a:avLst>
              <a:gd name="adj" fmla="val 17680"/>
            </a:avLst>
          </a:prstGeom>
          <a:solidFill>
            <a:srgbClr val="FF3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91E813-2E6D-EA4B-BA9E-C9CADE9C3094}"/>
              </a:ext>
            </a:extLst>
          </p:cNvPr>
          <p:cNvGrpSpPr/>
          <p:nvPr/>
        </p:nvGrpSpPr>
        <p:grpSpPr>
          <a:xfrm>
            <a:off x="2917891" y="899084"/>
            <a:ext cx="6356218" cy="4498247"/>
            <a:chOff x="2917891" y="899084"/>
            <a:chExt cx="6356218" cy="44982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89419D8-CF96-874C-B69F-1E896713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46876" y="-29901"/>
              <a:ext cx="4498247" cy="63562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149A68-2D00-4F4D-BBE8-43350AD03678}"/>
                </a:ext>
              </a:extLst>
            </p:cNvPr>
            <p:cNvSpPr/>
            <p:nvPr/>
          </p:nvSpPr>
          <p:spPr>
            <a:xfrm>
              <a:off x="3506487" y="1187532"/>
              <a:ext cx="5171963" cy="3906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FFE8BFDD-9D50-2545-A2D4-84D68D274A25}"/>
                </a:ext>
              </a:extLst>
            </p:cNvPr>
            <p:cNvSpPr/>
            <p:nvPr/>
          </p:nvSpPr>
          <p:spPr>
            <a:xfrm>
              <a:off x="7042068" y="3982685"/>
              <a:ext cx="1490780" cy="973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시작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993A71-9D13-BD48-919A-618DC8EE17FD}"/>
                </a:ext>
              </a:extLst>
            </p:cNvPr>
            <p:cNvSpPr txBox="1"/>
            <p:nvPr/>
          </p:nvSpPr>
          <p:spPr>
            <a:xfrm>
              <a:off x="4402990" y="1828800"/>
              <a:ext cx="33844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5400" dirty="0"/>
                <a:t>603</a:t>
              </a:r>
              <a:r>
                <a:rPr kumimoji="1" lang="ko-KR" altLang="en-US" sz="5400" dirty="0"/>
                <a:t> </a:t>
              </a:r>
              <a:r>
                <a:rPr kumimoji="1" lang="en-US" altLang="ko-KR" sz="5400" dirty="0"/>
                <a:t>210</a:t>
              </a:r>
              <a:endParaRPr kumimoji="1" lang="ko-KR" altLang="en-US" sz="5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A0AB9-E834-8743-B5D6-9957EF2BB958}"/>
                </a:ext>
              </a:extLst>
            </p:cNvPr>
            <p:cNvSpPr txBox="1"/>
            <p:nvPr/>
          </p:nvSpPr>
          <p:spPr>
            <a:xfrm>
              <a:off x="4251366" y="1508166"/>
              <a:ext cx="2101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게임 입장 코드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A6D09-4D27-D043-8681-652EE13BD273}"/>
                </a:ext>
              </a:extLst>
            </p:cNvPr>
            <p:cNvSpPr txBox="1"/>
            <p:nvPr/>
          </p:nvSpPr>
          <p:spPr>
            <a:xfrm>
              <a:off x="3519996" y="3373914"/>
              <a:ext cx="16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현재 참여자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226E17-96A3-9249-B9CD-2CEC10349C02}"/>
                </a:ext>
              </a:extLst>
            </p:cNvPr>
            <p:cNvSpPr/>
            <p:nvPr/>
          </p:nvSpPr>
          <p:spPr>
            <a:xfrm>
              <a:off x="5011386" y="3421414"/>
              <a:ext cx="1959429" cy="1582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4EC2CB7-18D0-744F-AE3C-DFA26010905B}"/>
                </a:ext>
              </a:extLst>
            </p:cNvPr>
            <p:cNvSpPr/>
            <p:nvPr/>
          </p:nvSpPr>
          <p:spPr>
            <a:xfrm>
              <a:off x="5142016" y="3538848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F53310A-B488-3242-984D-AB7EE175C0CA}"/>
                </a:ext>
              </a:extLst>
            </p:cNvPr>
            <p:cNvSpPr/>
            <p:nvPr/>
          </p:nvSpPr>
          <p:spPr>
            <a:xfrm>
              <a:off x="5124201" y="4072386"/>
              <a:ext cx="1733797" cy="4438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마피아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8506C0D-D9AA-BD46-8DB0-B2E0655219E6}"/>
                </a:ext>
              </a:extLst>
            </p:cNvPr>
            <p:cNvSpPr/>
            <p:nvPr/>
          </p:nvSpPr>
          <p:spPr>
            <a:xfrm>
              <a:off x="5124200" y="4634630"/>
              <a:ext cx="1733797" cy="3693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E5E69A-D412-694C-A8C9-CBB3E0490046}"/>
              </a:ext>
            </a:extLst>
          </p:cNvPr>
          <p:cNvGrpSpPr/>
          <p:nvPr/>
        </p:nvGrpSpPr>
        <p:grpSpPr>
          <a:xfrm>
            <a:off x="3735384" y="4700967"/>
            <a:ext cx="4111450" cy="1917152"/>
            <a:chOff x="3506487" y="1187532"/>
            <a:chExt cx="5171963" cy="39069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EE29E2-1593-774C-A44F-E4680C169598}"/>
                </a:ext>
              </a:extLst>
            </p:cNvPr>
            <p:cNvSpPr/>
            <p:nvPr/>
          </p:nvSpPr>
          <p:spPr>
            <a:xfrm>
              <a:off x="3506487" y="1187532"/>
              <a:ext cx="5171963" cy="3906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71F2CAE-C59C-8A48-A1E3-2F77E59C4B11}"/>
                </a:ext>
              </a:extLst>
            </p:cNvPr>
            <p:cNvSpPr/>
            <p:nvPr/>
          </p:nvSpPr>
          <p:spPr>
            <a:xfrm>
              <a:off x="3892687" y="2569522"/>
              <a:ext cx="2078182" cy="973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게임 생성</a:t>
              </a: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229AD9AE-41E3-E14A-9149-41131D3AF472}"/>
                </a:ext>
              </a:extLst>
            </p:cNvPr>
            <p:cNvSpPr/>
            <p:nvPr/>
          </p:nvSpPr>
          <p:spPr>
            <a:xfrm>
              <a:off x="6371356" y="2569522"/>
              <a:ext cx="2078182" cy="973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게임 참여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A704D2-3BF4-F84C-9835-392E8EAB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24385" y="3499328"/>
            <a:ext cx="2153720" cy="4342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01838C-6C87-3841-BF0C-37595A729E3D}"/>
              </a:ext>
            </a:extLst>
          </p:cNvPr>
          <p:cNvSpPr txBox="1"/>
          <p:nvPr/>
        </p:nvSpPr>
        <p:spPr>
          <a:xfrm>
            <a:off x="3735384" y="4826541"/>
            <a:ext cx="411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Game Assistant?</a:t>
            </a:r>
            <a:endParaRPr kumimoji="1" lang="ko-KR" altLang="en-US" sz="2400" b="1" dirty="0"/>
          </a:p>
        </p:txBody>
      </p:sp>
      <p:sp>
        <p:nvSpPr>
          <p:cNvPr id="19" name="도넛[D] 18">
            <a:extLst>
              <a:ext uri="{FF2B5EF4-FFF2-40B4-BE49-F238E27FC236}">
                <a16:creationId xmlns:a16="http://schemas.microsoft.com/office/drawing/2014/main" id="{BE83A85D-7035-2F46-BAEF-899401A1D9F2}"/>
              </a:ext>
            </a:extLst>
          </p:cNvPr>
          <p:cNvSpPr/>
          <p:nvPr/>
        </p:nvSpPr>
        <p:spPr>
          <a:xfrm>
            <a:off x="6574748" y="5329102"/>
            <a:ext cx="566497" cy="566497"/>
          </a:xfrm>
          <a:prstGeom prst="donut">
            <a:avLst>
              <a:gd name="adj" fmla="val 17680"/>
            </a:avLst>
          </a:prstGeom>
          <a:solidFill>
            <a:srgbClr val="FF3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134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91E813-2E6D-EA4B-BA9E-C9CADE9C3094}"/>
              </a:ext>
            </a:extLst>
          </p:cNvPr>
          <p:cNvGrpSpPr/>
          <p:nvPr/>
        </p:nvGrpSpPr>
        <p:grpSpPr>
          <a:xfrm>
            <a:off x="2917891" y="-28576"/>
            <a:ext cx="6356218" cy="4498247"/>
            <a:chOff x="2917891" y="899084"/>
            <a:chExt cx="6356218" cy="44982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89419D8-CF96-874C-B69F-1E896713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46876" y="-29901"/>
              <a:ext cx="4498247" cy="63562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149A68-2D00-4F4D-BBE8-43350AD03678}"/>
                </a:ext>
              </a:extLst>
            </p:cNvPr>
            <p:cNvSpPr/>
            <p:nvPr/>
          </p:nvSpPr>
          <p:spPr>
            <a:xfrm>
              <a:off x="3506487" y="1187532"/>
              <a:ext cx="5171963" cy="3906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FFE8BFDD-9D50-2545-A2D4-84D68D274A25}"/>
                </a:ext>
              </a:extLst>
            </p:cNvPr>
            <p:cNvSpPr/>
            <p:nvPr/>
          </p:nvSpPr>
          <p:spPr>
            <a:xfrm>
              <a:off x="7042068" y="3982685"/>
              <a:ext cx="1490780" cy="973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시작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993A71-9D13-BD48-919A-618DC8EE17FD}"/>
                </a:ext>
              </a:extLst>
            </p:cNvPr>
            <p:cNvSpPr txBox="1"/>
            <p:nvPr/>
          </p:nvSpPr>
          <p:spPr>
            <a:xfrm>
              <a:off x="4402990" y="1828800"/>
              <a:ext cx="33844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5400" dirty="0"/>
                <a:t>603</a:t>
              </a:r>
              <a:r>
                <a:rPr kumimoji="1" lang="ko-KR" altLang="en-US" sz="5400" dirty="0"/>
                <a:t> </a:t>
              </a:r>
              <a:r>
                <a:rPr kumimoji="1" lang="en-US" altLang="ko-KR" sz="5400" dirty="0"/>
                <a:t>210</a:t>
              </a:r>
              <a:endParaRPr kumimoji="1" lang="ko-KR" altLang="en-US" sz="5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A0AB9-E834-8743-B5D6-9957EF2BB958}"/>
                </a:ext>
              </a:extLst>
            </p:cNvPr>
            <p:cNvSpPr txBox="1"/>
            <p:nvPr/>
          </p:nvSpPr>
          <p:spPr>
            <a:xfrm>
              <a:off x="4251366" y="1508166"/>
              <a:ext cx="2101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게임 입장 코드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A6D09-4D27-D043-8681-652EE13BD273}"/>
                </a:ext>
              </a:extLst>
            </p:cNvPr>
            <p:cNvSpPr txBox="1"/>
            <p:nvPr/>
          </p:nvSpPr>
          <p:spPr>
            <a:xfrm>
              <a:off x="3519996" y="3373914"/>
              <a:ext cx="16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현재 참여자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226E17-96A3-9249-B9CD-2CEC10349C02}"/>
                </a:ext>
              </a:extLst>
            </p:cNvPr>
            <p:cNvSpPr/>
            <p:nvPr/>
          </p:nvSpPr>
          <p:spPr>
            <a:xfrm>
              <a:off x="5011386" y="3421414"/>
              <a:ext cx="1959429" cy="1582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4EC2CB7-18D0-744F-AE3C-DFA26010905B}"/>
                </a:ext>
              </a:extLst>
            </p:cNvPr>
            <p:cNvSpPr/>
            <p:nvPr/>
          </p:nvSpPr>
          <p:spPr>
            <a:xfrm>
              <a:off x="5142016" y="3538848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F53310A-B488-3242-984D-AB7EE175C0CA}"/>
                </a:ext>
              </a:extLst>
            </p:cNvPr>
            <p:cNvSpPr/>
            <p:nvPr/>
          </p:nvSpPr>
          <p:spPr>
            <a:xfrm>
              <a:off x="5124201" y="4072386"/>
              <a:ext cx="1733797" cy="4438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마피아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8506C0D-D9AA-BD46-8DB0-B2E0655219E6}"/>
                </a:ext>
              </a:extLst>
            </p:cNvPr>
            <p:cNvSpPr/>
            <p:nvPr/>
          </p:nvSpPr>
          <p:spPr>
            <a:xfrm>
              <a:off x="5124200" y="4634630"/>
              <a:ext cx="1733797" cy="3693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EE29E2-1593-774C-A44F-E4680C169598}"/>
              </a:ext>
            </a:extLst>
          </p:cNvPr>
          <p:cNvSpPr/>
          <p:nvPr/>
        </p:nvSpPr>
        <p:spPr>
          <a:xfrm>
            <a:off x="3735384" y="4700967"/>
            <a:ext cx="4111450" cy="19171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1EF80-9DBC-9143-AAAE-E3F4F028EF24}"/>
              </a:ext>
            </a:extLst>
          </p:cNvPr>
          <p:cNvSpPr txBox="1"/>
          <p:nvPr/>
        </p:nvSpPr>
        <p:spPr>
          <a:xfrm>
            <a:off x="3788235" y="5272642"/>
            <a:ext cx="129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입장 코드</a:t>
            </a:r>
            <a:endParaRPr kumimoji="1" lang="en-US" altLang="ko-KR" dirty="0"/>
          </a:p>
          <a:p>
            <a:r>
              <a:rPr kumimoji="1" lang="ko-KR" altLang="en-US" dirty="0"/>
              <a:t>닉네임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C65AA-9D23-3D42-9B67-2456B24F2BEA}"/>
              </a:ext>
            </a:extLst>
          </p:cNvPr>
          <p:cNvSpPr/>
          <p:nvPr/>
        </p:nvSpPr>
        <p:spPr>
          <a:xfrm>
            <a:off x="4993580" y="5272642"/>
            <a:ext cx="1739736" cy="323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8A2EA2-85E8-EA4D-B519-7CE21D2F7F4A}"/>
              </a:ext>
            </a:extLst>
          </p:cNvPr>
          <p:cNvSpPr/>
          <p:nvPr/>
        </p:nvSpPr>
        <p:spPr>
          <a:xfrm>
            <a:off x="4991254" y="5660412"/>
            <a:ext cx="1739736" cy="323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F13D8FF-8BA9-574C-BE59-B949D6D86B21}"/>
              </a:ext>
            </a:extLst>
          </p:cNvPr>
          <p:cNvSpPr/>
          <p:nvPr/>
        </p:nvSpPr>
        <p:spPr>
          <a:xfrm>
            <a:off x="6836270" y="5171940"/>
            <a:ext cx="851841" cy="847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참여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A704D2-3BF4-F84C-9835-392E8EAB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24385" y="3499328"/>
            <a:ext cx="2153720" cy="43422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301760-1E46-204B-954F-45B777FE00E2}"/>
              </a:ext>
            </a:extLst>
          </p:cNvPr>
          <p:cNvSpPr txBox="1"/>
          <p:nvPr/>
        </p:nvSpPr>
        <p:spPr>
          <a:xfrm>
            <a:off x="5047417" y="5304499"/>
            <a:ext cx="148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603210</a:t>
            </a:r>
          </a:p>
          <a:p>
            <a:r>
              <a:rPr kumimoji="1" lang="ko-KR" altLang="en-US" dirty="0"/>
              <a:t>국민이</a:t>
            </a:r>
          </a:p>
        </p:txBody>
      </p:sp>
      <p:sp>
        <p:nvSpPr>
          <p:cNvPr id="23" name="도넛[D] 22">
            <a:extLst>
              <a:ext uri="{FF2B5EF4-FFF2-40B4-BE49-F238E27FC236}">
                <a16:creationId xmlns:a16="http://schemas.microsoft.com/office/drawing/2014/main" id="{F7EED9F8-1AC8-6C4C-A33C-8FCFC6DBAFEA}"/>
              </a:ext>
            </a:extLst>
          </p:cNvPr>
          <p:cNvSpPr/>
          <p:nvPr/>
        </p:nvSpPr>
        <p:spPr>
          <a:xfrm>
            <a:off x="6978941" y="5344415"/>
            <a:ext cx="566497" cy="566497"/>
          </a:xfrm>
          <a:prstGeom prst="donut">
            <a:avLst>
              <a:gd name="adj" fmla="val 17680"/>
            </a:avLst>
          </a:prstGeom>
          <a:solidFill>
            <a:srgbClr val="FF3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4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91E813-2E6D-EA4B-BA9E-C9CADE9C3094}"/>
              </a:ext>
            </a:extLst>
          </p:cNvPr>
          <p:cNvGrpSpPr/>
          <p:nvPr/>
        </p:nvGrpSpPr>
        <p:grpSpPr>
          <a:xfrm>
            <a:off x="2917891" y="-28576"/>
            <a:ext cx="6356218" cy="4498247"/>
            <a:chOff x="2917891" y="899084"/>
            <a:chExt cx="6356218" cy="44982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89419D8-CF96-874C-B69F-1E896713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46876" y="-29901"/>
              <a:ext cx="4498247" cy="63562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149A68-2D00-4F4D-BBE8-43350AD03678}"/>
                </a:ext>
              </a:extLst>
            </p:cNvPr>
            <p:cNvSpPr/>
            <p:nvPr/>
          </p:nvSpPr>
          <p:spPr>
            <a:xfrm>
              <a:off x="3506487" y="1187532"/>
              <a:ext cx="5171963" cy="3906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FFE8BFDD-9D50-2545-A2D4-84D68D274A25}"/>
                </a:ext>
              </a:extLst>
            </p:cNvPr>
            <p:cNvSpPr/>
            <p:nvPr/>
          </p:nvSpPr>
          <p:spPr>
            <a:xfrm>
              <a:off x="7042068" y="3982685"/>
              <a:ext cx="1490780" cy="973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시작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993A71-9D13-BD48-919A-618DC8EE17FD}"/>
                </a:ext>
              </a:extLst>
            </p:cNvPr>
            <p:cNvSpPr txBox="1"/>
            <p:nvPr/>
          </p:nvSpPr>
          <p:spPr>
            <a:xfrm>
              <a:off x="4402990" y="1828800"/>
              <a:ext cx="33844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5400" dirty="0"/>
                <a:t>603</a:t>
              </a:r>
              <a:r>
                <a:rPr kumimoji="1" lang="ko-KR" altLang="en-US" sz="5400" dirty="0"/>
                <a:t> </a:t>
              </a:r>
              <a:r>
                <a:rPr kumimoji="1" lang="en-US" altLang="ko-KR" sz="5400" dirty="0"/>
                <a:t>210</a:t>
              </a:r>
              <a:endParaRPr kumimoji="1" lang="ko-KR" altLang="en-US" sz="5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A0AB9-E834-8743-B5D6-9957EF2BB958}"/>
                </a:ext>
              </a:extLst>
            </p:cNvPr>
            <p:cNvSpPr txBox="1"/>
            <p:nvPr/>
          </p:nvSpPr>
          <p:spPr>
            <a:xfrm>
              <a:off x="4251366" y="1508166"/>
              <a:ext cx="2101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게임 입장 코드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A6D09-4D27-D043-8681-652EE13BD273}"/>
                </a:ext>
              </a:extLst>
            </p:cNvPr>
            <p:cNvSpPr txBox="1"/>
            <p:nvPr/>
          </p:nvSpPr>
          <p:spPr>
            <a:xfrm>
              <a:off x="3519996" y="3373914"/>
              <a:ext cx="16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현재 참여자</a:t>
              </a:r>
              <a:endParaRPr kumimoji="1"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226E17-96A3-9249-B9CD-2CEC10349C02}"/>
                </a:ext>
              </a:extLst>
            </p:cNvPr>
            <p:cNvSpPr/>
            <p:nvPr/>
          </p:nvSpPr>
          <p:spPr>
            <a:xfrm>
              <a:off x="5011386" y="3421414"/>
              <a:ext cx="1959429" cy="1582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4EC2CB7-18D0-744F-AE3C-DFA26010905B}"/>
                </a:ext>
              </a:extLst>
            </p:cNvPr>
            <p:cNvSpPr/>
            <p:nvPr/>
          </p:nvSpPr>
          <p:spPr>
            <a:xfrm>
              <a:off x="5142016" y="3538848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F53310A-B488-3242-984D-AB7EE175C0CA}"/>
                </a:ext>
              </a:extLst>
            </p:cNvPr>
            <p:cNvSpPr/>
            <p:nvPr/>
          </p:nvSpPr>
          <p:spPr>
            <a:xfrm>
              <a:off x="5124201" y="4072386"/>
              <a:ext cx="1733797" cy="4438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마피아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8506C0D-D9AA-BD46-8DB0-B2E0655219E6}"/>
                </a:ext>
              </a:extLst>
            </p:cNvPr>
            <p:cNvSpPr/>
            <p:nvPr/>
          </p:nvSpPr>
          <p:spPr>
            <a:xfrm>
              <a:off x="5124200" y="4634630"/>
              <a:ext cx="1733797" cy="3693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E5BCD2-3ABB-3F44-B916-8F066BAF37B1}"/>
              </a:ext>
            </a:extLst>
          </p:cNvPr>
          <p:cNvGrpSpPr/>
          <p:nvPr/>
        </p:nvGrpSpPr>
        <p:grpSpPr>
          <a:xfrm>
            <a:off x="3630105" y="4593608"/>
            <a:ext cx="4342280" cy="2153720"/>
            <a:chOff x="3630105" y="4593608"/>
            <a:chExt cx="4342280" cy="21537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EE29E2-1593-774C-A44F-E4680C169598}"/>
                </a:ext>
              </a:extLst>
            </p:cNvPr>
            <p:cNvSpPr/>
            <p:nvPr/>
          </p:nvSpPr>
          <p:spPr>
            <a:xfrm>
              <a:off x="3735384" y="4700967"/>
              <a:ext cx="4111450" cy="19171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F1EF80-9DBC-9143-AAAE-E3F4F028EF24}"/>
                </a:ext>
              </a:extLst>
            </p:cNvPr>
            <p:cNvSpPr txBox="1"/>
            <p:nvPr/>
          </p:nvSpPr>
          <p:spPr>
            <a:xfrm>
              <a:off x="4016834" y="4848548"/>
              <a:ext cx="1487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현재참여자</a:t>
              </a:r>
              <a:endParaRPr kumimoji="1" lang="en-US" altLang="ko-KR" dirty="0"/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국민이</a:t>
              </a: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2202D459-0050-324E-9F16-D3B945D80DFC}"/>
                </a:ext>
              </a:extLst>
            </p:cNvPr>
            <p:cNvSpPr/>
            <p:nvPr/>
          </p:nvSpPr>
          <p:spPr>
            <a:xfrm>
              <a:off x="5991098" y="5449213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8E8F26-416E-F14D-8741-C36A1727E4B2}"/>
                </a:ext>
              </a:extLst>
            </p:cNvPr>
            <p:cNvSpPr txBox="1"/>
            <p:nvPr/>
          </p:nvSpPr>
          <p:spPr>
            <a:xfrm>
              <a:off x="6102809" y="5005710"/>
              <a:ext cx="14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선택된 게임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A704D2-3BF4-F84C-9835-392E8EAB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724385" y="3499328"/>
              <a:ext cx="2153720" cy="434228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616D508-E674-CF42-ABBB-BBED493C24E5}"/>
              </a:ext>
            </a:extLst>
          </p:cNvPr>
          <p:cNvSpPr txBox="1"/>
          <p:nvPr/>
        </p:nvSpPr>
        <p:spPr>
          <a:xfrm>
            <a:off x="4016834" y="5125547"/>
            <a:ext cx="13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국민이</a:t>
            </a:r>
          </a:p>
        </p:txBody>
      </p:sp>
    </p:spTree>
    <p:extLst>
      <p:ext uri="{BB962C8B-B14F-4D97-AF65-F5344CB8AC3E}">
        <p14:creationId xmlns:p14="http://schemas.microsoft.com/office/powerpoint/2010/main" val="39805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04545 -0.3451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29648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91E813-2E6D-EA4B-BA9E-C9CADE9C3094}"/>
              </a:ext>
            </a:extLst>
          </p:cNvPr>
          <p:cNvGrpSpPr/>
          <p:nvPr/>
        </p:nvGrpSpPr>
        <p:grpSpPr>
          <a:xfrm>
            <a:off x="2917891" y="-28576"/>
            <a:ext cx="6356218" cy="4498247"/>
            <a:chOff x="2917891" y="899084"/>
            <a:chExt cx="6356218" cy="44982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89419D8-CF96-874C-B69F-1E896713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46876" y="-29901"/>
              <a:ext cx="4498247" cy="63562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149A68-2D00-4F4D-BBE8-43350AD03678}"/>
                </a:ext>
              </a:extLst>
            </p:cNvPr>
            <p:cNvSpPr/>
            <p:nvPr/>
          </p:nvSpPr>
          <p:spPr>
            <a:xfrm>
              <a:off x="3506487" y="1187532"/>
              <a:ext cx="5171963" cy="39069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FFE8BFDD-9D50-2545-A2D4-84D68D274A25}"/>
                </a:ext>
              </a:extLst>
            </p:cNvPr>
            <p:cNvSpPr/>
            <p:nvPr/>
          </p:nvSpPr>
          <p:spPr>
            <a:xfrm>
              <a:off x="7042068" y="3982685"/>
              <a:ext cx="1490780" cy="9737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시작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993A71-9D13-BD48-919A-618DC8EE17FD}"/>
                </a:ext>
              </a:extLst>
            </p:cNvPr>
            <p:cNvSpPr txBox="1"/>
            <p:nvPr/>
          </p:nvSpPr>
          <p:spPr>
            <a:xfrm>
              <a:off x="4402990" y="1828800"/>
              <a:ext cx="33844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5400" dirty="0"/>
                <a:t>603</a:t>
              </a:r>
              <a:r>
                <a:rPr kumimoji="1" lang="ko-KR" altLang="en-US" sz="5400" dirty="0"/>
                <a:t> </a:t>
              </a:r>
              <a:r>
                <a:rPr kumimoji="1" lang="en-US" altLang="ko-KR" sz="5400" dirty="0"/>
                <a:t>210</a:t>
              </a:r>
              <a:endParaRPr kumimoji="1" lang="ko-KR" altLang="en-US" sz="5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FA0AB9-E834-8743-B5D6-9957EF2BB958}"/>
                </a:ext>
              </a:extLst>
            </p:cNvPr>
            <p:cNvSpPr txBox="1"/>
            <p:nvPr/>
          </p:nvSpPr>
          <p:spPr>
            <a:xfrm>
              <a:off x="4251366" y="1508166"/>
              <a:ext cx="2101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게임 입장 코드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A6D09-4D27-D043-8681-652EE13BD273}"/>
                </a:ext>
              </a:extLst>
            </p:cNvPr>
            <p:cNvSpPr txBox="1"/>
            <p:nvPr/>
          </p:nvSpPr>
          <p:spPr>
            <a:xfrm>
              <a:off x="3519996" y="3373914"/>
              <a:ext cx="16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현재 참여자</a:t>
              </a:r>
              <a:endParaRPr kumimoji="1"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226E17-96A3-9249-B9CD-2CEC10349C02}"/>
                </a:ext>
              </a:extLst>
            </p:cNvPr>
            <p:cNvSpPr/>
            <p:nvPr/>
          </p:nvSpPr>
          <p:spPr>
            <a:xfrm>
              <a:off x="5011386" y="3421414"/>
              <a:ext cx="1959429" cy="1582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F4EC2CB7-18D0-744F-AE3C-DFA26010905B}"/>
                </a:ext>
              </a:extLst>
            </p:cNvPr>
            <p:cNvSpPr/>
            <p:nvPr/>
          </p:nvSpPr>
          <p:spPr>
            <a:xfrm>
              <a:off x="5142016" y="3538848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F53310A-B488-3242-984D-AB7EE175C0CA}"/>
                </a:ext>
              </a:extLst>
            </p:cNvPr>
            <p:cNvSpPr/>
            <p:nvPr/>
          </p:nvSpPr>
          <p:spPr>
            <a:xfrm>
              <a:off x="5124201" y="4072386"/>
              <a:ext cx="1733797" cy="4438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마피아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8506C0D-D9AA-BD46-8DB0-B2E0655219E6}"/>
                </a:ext>
              </a:extLst>
            </p:cNvPr>
            <p:cNvSpPr/>
            <p:nvPr/>
          </p:nvSpPr>
          <p:spPr>
            <a:xfrm>
              <a:off x="5124200" y="4634630"/>
              <a:ext cx="1733797" cy="3693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616D508-E674-CF42-ABBB-BBED493C24E5}"/>
              </a:ext>
            </a:extLst>
          </p:cNvPr>
          <p:cNvSpPr txBox="1"/>
          <p:nvPr/>
        </p:nvSpPr>
        <p:spPr>
          <a:xfrm>
            <a:off x="4016834" y="5125547"/>
            <a:ext cx="136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국민이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1BF63E-82CD-6F49-888C-9CEB6A290A84}"/>
              </a:ext>
            </a:extLst>
          </p:cNvPr>
          <p:cNvGrpSpPr/>
          <p:nvPr/>
        </p:nvGrpSpPr>
        <p:grpSpPr>
          <a:xfrm>
            <a:off x="-19370" y="4667473"/>
            <a:ext cx="4157049" cy="2061848"/>
            <a:chOff x="8259255" y="5565158"/>
            <a:chExt cx="4342280" cy="21537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3638DC-BCFF-4C4C-B3C8-206DE054EDC8}"/>
                </a:ext>
              </a:extLst>
            </p:cNvPr>
            <p:cNvSpPr/>
            <p:nvPr/>
          </p:nvSpPr>
          <p:spPr>
            <a:xfrm>
              <a:off x="8364534" y="5672517"/>
              <a:ext cx="4111450" cy="19171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85D90D-E2D7-DE44-860C-8235209BB409}"/>
                </a:ext>
              </a:extLst>
            </p:cNvPr>
            <p:cNvSpPr txBox="1"/>
            <p:nvPr/>
          </p:nvSpPr>
          <p:spPr>
            <a:xfrm>
              <a:off x="8645984" y="5820098"/>
              <a:ext cx="14873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현재참여자</a:t>
              </a:r>
              <a:endParaRPr kumimoji="1" lang="en-US" altLang="ko-KR" dirty="0"/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국민이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라이언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r>
                <a:rPr kumimoji="1" lang="ko-KR" altLang="en-US" dirty="0" err="1">
                  <a:solidFill>
                    <a:schemeClr val="bg1"/>
                  </a:solidFill>
                </a:rPr>
                <a:t>어피치</a:t>
              </a:r>
              <a:endParaRPr kumimoji="1"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37A6144E-1327-6343-884C-67F26F59EB8E}"/>
                </a:ext>
              </a:extLst>
            </p:cNvPr>
            <p:cNvSpPr/>
            <p:nvPr/>
          </p:nvSpPr>
          <p:spPr>
            <a:xfrm>
              <a:off x="10620248" y="6420763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8091BA-6EE7-2B45-8510-FFDD18AD22F3}"/>
                </a:ext>
              </a:extLst>
            </p:cNvPr>
            <p:cNvSpPr txBox="1"/>
            <p:nvPr/>
          </p:nvSpPr>
          <p:spPr>
            <a:xfrm>
              <a:off x="10731959" y="5977260"/>
              <a:ext cx="14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선택된 게임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50BA57D-F114-BA4D-B122-2198B13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9353535" y="4470878"/>
              <a:ext cx="2153720" cy="434228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BD3706F-B27F-B24C-8F07-01724446E3DA}"/>
              </a:ext>
            </a:extLst>
          </p:cNvPr>
          <p:cNvGrpSpPr/>
          <p:nvPr/>
        </p:nvGrpSpPr>
        <p:grpSpPr>
          <a:xfrm>
            <a:off x="4064258" y="4667856"/>
            <a:ext cx="4157049" cy="2061848"/>
            <a:chOff x="8259255" y="5565158"/>
            <a:chExt cx="4342280" cy="215372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1EB252-8A1C-3249-A13E-746313D31747}"/>
                </a:ext>
              </a:extLst>
            </p:cNvPr>
            <p:cNvSpPr/>
            <p:nvPr/>
          </p:nvSpPr>
          <p:spPr>
            <a:xfrm>
              <a:off x="8364534" y="5672517"/>
              <a:ext cx="4111450" cy="19171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2ACBC5-4337-9243-B0F3-CD3BCC84F189}"/>
                </a:ext>
              </a:extLst>
            </p:cNvPr>
            <p:cNvSpPr txBox="1"/>
            <p:nvPr/>
          </p:nvSpPr>
          <p:spPr>
            <a:xfrm>
              <a:off x="8645984" y="5820098"/>
              <a:ext cx="14873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현재참여자</a:t>
              </a:r>
              <a:endParaRPr kumimoji="1" lang="en-US" altLang="ko-KR" dirty="0"/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국민이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라이언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r>
                <a:rPr kumimoji="1" lang="ko-KR" altLang="en-US" dirty="0" err="1">
                  <a:solidFill>
                    <a:schemeClr val="bg1"/>
                  </a:solidFill>
                </a:rPr>
                <a:t>어피치</a:t>
              </a:r>
              <a:endParaRPr kumimoji="1"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C6C29DF8-D6EB-4F42-918A-68F3F0D78ED3}"/>
                </a:ext>
              </a:extLst>
            </p:cNvPr>
            <p:cNvSpPr/>
            <p:nvPr/>
          </p:nvSpPr>
          <p:spPr>
            <a:xfrm>
              <a:off x="10620248" y="6420763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DF35C-DE64-0143-A89C-E08875515542}"/>
                </a:ext>
              </a:extLst>
            </p:cNvPr>
            <p:cNvSpPr txBox="1"/>
            <p:nvPr/>
          </p:nvSpPr>
          <p:spPr>
            <a:xfrm>
              <a:off x="10731959" y="5977260"/>
              <a:ext cx="14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선택된 게임</a:t>
              </a: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6F2F7B4-B95F-B046-B882-8CCF04CC6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9353535" y="4470878"/>
              <a:ext cx="2153720" cy="434228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E56B8B7-1CFA-024B-96ED-31DB3B5A49CF}"/>
              </a:ext>
            </a:extLst>
          </p:cNvPr>
          <p:cNvGrpSpPr/>
          <p:nvPr/>
        </p:nvGrpSpPr>
        <p:grpSpPr>
          <a:xfrm>
            <a:off x="8121908" y="4682143"/>
            <a:ext cx="4157049" cy="2061848"/>
            <a:chOff x="8259255" y="5565158"/>
            <a:chExt cx="4342280" cy="215372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499D0D0-4190-C14B-A77B-4539B367BE28}"/>
                </a:ext>
              </a:extLst>
            </p:cNvPr>
            <p:cNvSpPr/>
            <p:nvPr/>
          </p:nvSpPr>
          <p:spPr>
            <a:xfrm>
              <a:off x="8364534" y="5672517"/>
              <a:ext cx="4111450" cy="19171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A17A1E-EBAC-5045-BC57-8E079928A999}"/>
                </a:ext>
              </a:extLst>
            </p:cNvPr>
            <p:cNvSpPr txBox="1"/>
            <p:nvPr/>
          </p:nvSpPr>
          <p:spPr>
            <a:xfrm>
              <a:off x="8645984" y="5820098"/>
              <a:ext cx="14873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현재참여자</a:t>
              </a:r>
              <a:endParaRPr kumimoji="1" lang="en-US" altLang="ko-KR" dirty="0"/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국민이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r>
                <a:rPr kumimoji="1" lang="ko-KR" altLang="en-US" dirty="0">
                  <a:solidFill>
                    <a:schemeClr val="bg1"/>
                  </a:solidFill>
                </a:rPr>
                <a:t>라이언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r>
                <a:rPr kumimoji="1" lang="ko-KR" altLang="en-US" dirty="0" err="1">
                  <a:solidFill>
                    <a:schemeClr val="bg1"/>
                  </a:solidFill>
                </a:rPr>
                <a:t>어피치</a:t>
              </a:r>
              <a:endParaRPr kumimoji="1"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BF0EC61B-E2F6-7F48-8238-58A79D240343}"/>
                </a:ext>
              </a:extLst>
            </p:cNvPr>
            <p:cNvSpPr/>
            <p:nvPr/>
          </p:nvSpPr>
          <p:spPr>
            <a:xfrm>
              <a:off x="10620248" y="6420763"/>
              <a:ext cx="1733797" cy="44383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2400" dirty="0">
                  <a:solidFill>
                    <a:schemeClr val="tx1"/>
                  </a:solidFill>
                </a:rPr>
                <a:t>포커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347158-B45F-C04A-8215-457F704DFAC0}"/>
                </a:ext>
              </a:extLst>
            </p:cNvPr>
            <p:cNvSpPr txBox="1"/>
            <p:nvPr/>
          </p:nvSpPr>
          <p:spPr>
            <a:xfrm>
              <a:off x="10731959" y="5977260"/>
              <a:ext cx="14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선택된 게임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6404056-83C9-954B-ADBD-1DE4D01A8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9353535" y="4470878"/>
              <a:ext cx="2153720" cy="434228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19253B-3F47-7948-A253-371DBDC00B9D}"/>
              </a:ext>
            </a:extLst>
          </p:cNvPr>
          <p:cNvSpPr txBox="1"/>
          <p:nvPr/>
        </p:nvSpPr>
        <p:spPr>
          <a:xfrm>
            <a:off x="3544783" y="2735795"/>
            <a:ext cx="1353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국민이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라이언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 err="1">
                <a:solidFill>
                  <a:schemeClr val="bg1"/>
                </a:solidFill>
              </a:rPr>
              <a:t>어피치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3" name="도넛[D] 32">
            <a:extLst>
              <a:ext uri="{FF2B5EF4-FFF2-40B4-BE49-F238E27FC236}">
                <a16:creationId xmlns:a16="http://schemas.microsoft.com/office/drawing/2014/main" id="{ED06392D-2C57-2D4B-8DDD-33E1520D8D6F}"/>
              </a:ext>
            </a:extLst>
          </p:cNvPr>
          <p:cNvSpPr/>
          <p:nvPr/>
        </p:nvSpPr>
        <p:spPr>
          <a:xfrm>
            <a:off x="7370964" y="3144726"/>
            <a:ext cx="832987" cy="832987"/>
          </a:xfrm>
          <a:prstGeom prst="donut">
            <a:avLst>
              <a:gd name="adj" fmla="val 17680"/>
            </a:avLst>
          </a:prstGeom>
          <a:solidFill>
            <a:srgbClr val="FF3C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6F2F7B4-B95F-B046-B882-8CCF04CC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11859" y="3620256"/>
            <a:ext cx="2061848" cy="41570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50BA57D-F114-BA4D-B122-2198B130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8230" y="3619873"/>
            <a:ext cx="2061848" cy="41570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9419D8-CF96-874C-B69F-1E896713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46876" y="-957561"/>
            <a:ext cx="4498247" cy="63562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149A68-2D00-4F4D-BBE8-43350AD03678}"/>
              </a:ext>
            </a:extLst>
          </p:cNvPr>
          <p:cNvSpPr/>
          <p:nvPr/>
        </p:nvSpPr>
        <p:spPr>
          <a:xfrm>
            <a:off x="3506487" y="259872"/>
            <a:ext cx="5171963" cy="39069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3638DC-BCFF-4C4C-B3C8-206DE054EDC8}"/>
              </a:ext>
            </a:extLst>
          </p:cNvPr>
          <p:cNvSpPr/>
          <p:nvPr/>
        </p:nvSpPr>
        <p:spPr>
          <a:xfrm>
            <a:off x="81418" y="4770252"/>
            <a:ext cx="3936066" cy="183537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6404056-83C9-954B-ADBD-1DE4D01A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169509" y="3634543"/>
            <a:ext cx="2061848" cy="41570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11C54E3-4292-524C-A7C5-EF81B1868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71" y="5005637"/>
            <a:ext cx="767721" cy="11800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C9B9B-4D43-CF4A-9669-8ED9DFC206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250" r="90000">
                        <a14:foregroundMark x1="9625" y1="50250" x2="9875" y2="60375"/>
                        <a14:foregroundMark x1="9875" y1="60375" x2="11875" y2="65750"/>
                        <a14:foregroundMark x1="5375" y1="43875" x2="5375" y2="43875"/>
                        <a14:foregroundMark x1="4250" y1="58500" x2="4250" y2="5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0893" y="1076062"/>
            <a:ext cx="2352938" cy="23529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C4C9AF-0D0F-EA49-9F57-53319BE7BF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7834"/>
          <a:stretch/>
        </p:blipFill>
        <p:spPr>
          <a:xfrm>
            <a:off x="26159" y="6335851"/>
            <a:ext cx="4046584" cy="2769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4151F2-FDB5-4D48-ACEB-A6FA37C1F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4" y="5005637"/>
            <a:ext cx="767721" cy="11800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762B94-0DEC-5046-A9DD-77457724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232" y="5005637"/>
            <a:ext cx="767721" cy="1180058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AE6594E-3DB5-D94F-AEE7-5F3B9F3C5E4C}"/>
              </a:ext>
            </a:extLst>
          </p:cNvPr>
          <p:cNvSpPr/>
          <p:nvPr/>
        </p:nvSpPr>
        <p:spPr>
          <a:xfrm>
            <a:off x="5706520" y="338208"/>
            <a:ext cx="771896" cy="98565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31A252B-F7B1-FA42-8C43-68BA2620482B}"/>
              </a:ext>
            </a:extLst>
          </p:cNvPr>
          <p:cNvSpPr/>
          <p:nvPr/>
        </p:nvSpPr>
        <p:spPr>
          <a:xfrm>
            <a:off x="5706520" y="3075993"/>
            <a:ext cx="771896" cy="98565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EC98B84-648A-8844-874C-53906C907505}"/>
              </a:ext>
            </a:extLst>
          </p:cNvPr>
          <p:cNvSpPr/>
          <p:nvPr/>
        </p:nvSpPr>
        <p:spPr>
          <a:xfrm rot="5400000">
            <a:off x="3678310" y="1759705"/>
            <a:ext cx="771896" cy="98565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62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DCBCA-CC08-0D42-B4DA-833F10E3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FEEC6-A9BE-F348-A95F-2407BA3EB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85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272B-17BC-0845-99AF-0CAF404F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프로젝트관리방안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A1F9D-0FEF-6849-A6AB-EE2BF42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프로젝트 형상관리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깃허브</a:t>
            </a:r>
            <a:endParaRPr kumimoji="1" lang="en-US" altLang="ko-KR" dirty="0"/>
          </a:p>
          <a:p>
            <a:r>
              <a:rPr kumimoji="1" lang="ko-KR" altLang="en-US" dirty="0"/>
              <a:t>의사소통관리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슬랙</a:t>
            </a:r>
            <a:endParaRPr kumimoji="1" lang="en-US" altLang="ko-KR" dirty="0"/>
          </a:p>
          <a:p>
            <a:r>
              <a:rPr kumimoji="1" lang="ko-KR" altLang="en-US" dirty="0"/>
              <a:t>업무분담</a:t>
            </a:r>
            <a:endParaRPr kumimoji="1" lang="en-US" altLang="ko-KR" dirty="0"/>
          </a:p>
          <a:p>
            <a:r>
              <a:rPr kumimoji="1" lang="ko-KR" altLang="en-US" dirty="0"/>
              <a:t>일정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주간계획및매주모임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7015B-4CDC-6341-92E3-CC71E6B6D140}"/>
              </a:ext>
            </a:extLst>
          </p:cNvPr>
          <p:cNvSpPr txBox="1"/>
          <p:nvPr/>
        </p:nvSpPr>
        <p:spPr>
          <a:xfrm>
            <a:off x="838200" y="4763729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hlinkClick r:id="rId2"/>
              </a:rPr>
              <a:t>https://ko.wikipedia.org/wiki/</a:t>
            </a:r>
            <a:r>
              <a:rPr lang="ko-KR" altLang="en-US" dirty="0"/>
              <a:t>프로젝트</a:t>
            </a:r>
            <a:r>
              <a:rPr lang="en-US" altLang="ko-KR" dirty="0"/>
              <a:t>_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34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6A64C-647D-F64A-A687-180DD720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A7BEB-DA73-8744-905C-2460525F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74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629FB-0A50-F347-B82A-9E11E010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업무분담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4330D8-F32E-F644-AD4F-B2A29757A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박정섭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기획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endParaRPr kumimoji="1" lang="en-US" altLang="ko-KR" dirty="0"/>
          </a:p>
          <a:p>
            <a:r>
              <a:rPr kumimoji="1" lang="ko-KR" altLang="en-US" dirty="0"/>
              <a:t>김정환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발표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프론트엔드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비동기통신</a:t>
            </a:r>
            <a:r>
              <a:rPr kumimoji="1" lang="ko-KR" altLang="en-US" dirty="0"/>
              <a:t> 개발</a:t>
            </a:r>
            <a:endParaRPr kumimoji="1" lang="en-US" altLang="ko-KR" dirty="0"/>
          </a:p>
          <a:p>
            <a:r>
              <a:rPr kumimoji="1" lang="ko-KR" altLang="en-US" dirty="0" err="1"/>
              <a:t>김예지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프론트엔드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리소스 제작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발표자료 제작</a:t>
            </a:r>
            <a:endParaRPr kumimoji="1" lang="en-US" altLang="ko-KR" dirty="0"/>
          </a:p>
          <a:p>
            <a:r>
              <a:rPr kumimoji="1" lang="ko-KR" altLang="en-US" dirty="0"/>
              <a:t>이수연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프론트엔드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리소스 제작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발표자료 제작</a:t>
            </a:r>
            <a:endParaRPr kumimoji="1" lang="en-US" altLang="ko-KR" dirty="0"/>
          </a:p>
          <a:p>
            <a:r>
              <a:rPr kumimoji="1" lang="ko-KR" altLang="en-US" dirty="0"/>
              <a:t>김경준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게임 </a:t>
            </a:r>
            <a:r>
              <a:rPr kumimoji="1" lang="ko-KR" altLang="en-US" dirty="0" err="1"/>
              <a:t>로직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32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5CFB7-A1F5-394F-9665-E7D0B72D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59306-8108-084D-8537-22EB57C5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6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14884-C64E-E846-A780-22A7018F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690" y="2202668"/>
            <a:ext cx="5091110" cy="3974295"/>
          </a:xfrm>
        </p:spPr>
        <p:txBody>
          <a:bodyPr/>
          <a:lstStyle/>
          <a:p>
            <a:r>
              <a:rPr kumimoji="1" lang="ko-KR" altLang="en-US" dirty="0"/>
              <a:t>교육 기술로 사용되는 게임 기반 학습 플랫폼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D609B7F-C692-5541-B2E3-C3EE414A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벤치마킹 사례 및 비교</a:t>
            </a:r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3BBE0969-A5C7-6847-94EE-79E61F40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46" y="877105"/>
            <a:ext cx="3794020" cy="1292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B1E7CF-E967-C04D-A1C3-C2F4BCDF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4" y="1381125"/>
            <a:ext cx="5691188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7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695D9-936A-C64B-BE9A-51B7C39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오프라인 게임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카드게임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5BA09-B60C-7549-B4CF-8E56B618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082" y="1825625"/>
            <a:ext cx="4877717" cy="4351338"/>
          </a:xfrm>
        </p:spPr>
        <p:txBody>
          <a:bodyPr/>
          <a:lstStyle/>
          <a:p>
            <a:r>
              <a:rPr kumimoji="1" lang="ko-KR" altLang="en-US" dirty="0"/>
              <a:t>카드와 게임의 흥미를 </a:t>
            </a:r>
            <a:r>
              <a:rPr kumimoji="1" lang="ko-KR" altLang="en-US" dirty="0" err="1"/>
              <a:t>돋구워줄</a:t>
            </a:r>
            <a:r>
              <a:rPr kumimoji="1" lang="ko-KR" altLang="en-US" dirty="0"/>
              <a:t> 칩이 필요</a:t>
            </a:r>
            <a:endParaRPr kumimoji="1" lang="en-US" altLang="ko-KR" dirty="0"/>
          </a:p>
          <a:p>
            <a:r>
              <a:rPr kumimoji="1" lang="ko-KR" altLang="en-US" dirty="0"/>
              <a:t>딜러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09C05-E3A7-8342-994B-99DBA53C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1303"/>
            <a:ext cx="6476082" cy="43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695D9-936A-C64B-BE9A-51B7C39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온라인 게임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카드게임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5BA09-B60C-7549-B4CF-8E56B618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082" y="1825625"/>
            <a:ext cx="4877717" cy="4351338"/>
          </a:xfrm>
        </p:spPr>
        <p:txBody>
          <a:bodyPr/>
          <a:lstStyle/>
          <a:p>
            <a:r>
              <a:rPr kumimoji="1" lang="ko-KR" altLang="en-US" dirty="0" err="1"/>
              <a:t>상대카드와</a:t>
            </a:r>
            <a:r>
              <a:rPr kumimoji="1" lang="ko-KR" altLang="en-US" dirty="0"/>
              <a:t> 채팅</a:t>
            </a:r>
            <a:r>
              <a:rPr kumimoji="1" lang="en-US" altLang="ko-KR" dirty="0"/>
              <a:t>(PC</a:t>
            </a:r>
            <a:r>
              <a:rPr kumimoji="1" lang="ko-KR" altLang="en-US" dirty="0" err="1"/>
              <a:t>의경우</a:t>
            </a:r>
            <a:r>
              <a:rPr kumimoji="1" lang="en-US" altLang="ko-KR" dirty="0"/>
              <a:t>)</a:t>
            </a:r>
            <a:r>
              <a:rPr kumimoji="1" lang="ko-KR" altLang="en-US" dirty="0"/>
              <a:t>만으로 게임을 진행</a:t>
            </a:r>
            <a:endParaRPr kumimoji="1" lang="en-US" altLang="ko-KR" dirty="0"/>
          </a:p>
          <a:p>
            <a:r>
              <a:rPr kumimoji="1" lang="ko-KR" altLang="en-US" dirty="0"/>
              <a:t>포커의 중요한 요소</a:t>
            </a:r>
            <a:endParaRPr kumimoji="1" lang="en-US" altLang="ko-KR" dirty="0"/>
          </a:p>
          <a:p>
            <a:r>
              <a:rPr kumimoji="1" lang="ko-KR" altLang="en-US" dirty="0"/>
              <a:t>포커페이스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9CAC2-3D5B-404C-A551-24AE5839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895"/>
            <a:ext cx="6476083" cy="36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EC7C2-115B-B543-98D7-1E12AD7A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오프라인 게임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마피아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41E34-52BF-4143-9B69-D7F26276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774" y="1825625"/>
            <a:ext cx="5903025" cy="4351338"/>
          </a:xfrm>
        </p:spPr>
        <p:txBody>
          <a:bodyPr/>
          <a:lstStyle/>
          <a:p>
            <a:r>
              <a:rPr kumimoji="1" lang="ko-KR" altLang="en-US" dirty="0"/>
              <a:t>사회자가 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B64D-88DF-834B-9594-11AD4422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70" y="2466388"/>
            <a:ext cx="5457444" cy="30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8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EC7C2-115B-B543-98D7-1E12AD7A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온라인 게임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마피아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41E34-52BF-4143-9B69-D7F26276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774" y="1825625"/>
            <a:ext cx="5903025" cy="4351338"/>
          </a:xfrm>
        </p:spPr>
        <p:txBody>
          <a:bodyPr/>
          <a:lstStyle/>
          <a:p>
            <a:r>
              <a:rPr kumimoji="1" lang="ko-KR" altLang="en-US" dirty="0"/>
              <a:t>온라인 채팅 기반 게임</a:t>
            </a:r>
            <a:endParaRPr kumimoji="1" lang="en-US" altLang="ko-KR" dirty="0"/>
          </a:p>
          <a:p>
            <a:r>
              <a:rPr kumimoji="1" lang="ko-KR" altLang="en-US" dirty="0"/>
              <a:t>언어적요소만으로 추리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반언어적</a:t>
            </a:r>
            <a:r>
              <a:rPr kumimoji="1" lang="en-US" altLang="ko-KR" dirty="0"/>
              <a:t>/</a:t>
            </a:r>
            <a:r>
              <a:rPr kumimoji="1" lang="ko-KR" altLang="en-US" dirty="0"/>
              <a:t>비언어적표현의 부재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96A16-D557-054F-BB71-FB5B0FC7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4410"/>
            <a:ext cx="3129519" cy="55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0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B349-2417-7543-A314-CC86962D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반언어적표현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비언어적표현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23DE5-EDFC-394C-966F-81337CF98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694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반언어적표현</a:t>
            </a:r>
            <a:endParaRPr kumimoji="1" lang="en-US" altLang="ko-KR" dirty="0"/>
          </a:p>
          <a:p>
            <a:r>
              <a:rPr kumimoji="1" lang="ko-KR" altLang="en-US" dirty="0"/>
              <a:t>강세</a:t>
            </a:r>
            <a:endParaRPr kumimoji="1" lang="en-US" altLang="ko-KR" dirty="0"/>
          </a:p>
          <a:p>
            <a:r>
              <a:rPr kumimoji="1" lang="ko-KR" altLang="en-US" dirty="0"/>
              <a:t>속도</a:t>
            </a:r>
            <a:endParaRPr kumimoji="1" lang="en-US" altLang="ko-KR" dirty="0"/>
          </a:p>
          <a:p>
            <a:r>
              <a:rPr kumimoji="1" lang="ko-KR" altLang="en-US" dirty="0"/>
              <a:t>억양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920C5-55F0-E645-BE31-64E80334C786}"/>
              </a:ext>
            </a:extLst>
          </p:cNvPr>
          <p:cNvSpPr txBox="1"/>
          <p:nvPr/>
        </p:nvSpPr>
        <p:spPr>
          <a:xfrm>
            <a:off x="1021278" y="6492875"/>
            <a:ext cx="897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http://</a:t>
            </a:r>
            <a:r>
              <a:rPr kumimoji="1" lang="en" altLang="ko-KR" dirty="0" err="1"/>
              <a:t>blog.naver.com</a:t>
            </a:r>
            <a:r>
              <a:rPr kumimoji="1" lang="en" altLang="ko-KR" dirty="0"/>
              <a:t>/baddang301/140192823598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D485693-9678-0541-87F7-C1FAB0628691}"/>
              </a:ext>
            </a:extLst>
          </p:cNvPr>
          <p:cNvSpPr txBox="1">
            <a:spLocks/>
          </p:cNvSpPr>
          <p:nvPr/>
        </p:nvSpPr>
        <p:spPr>
          <a:xfrm>
            <a:off x="6377050" y="1825625"/>
            <a:ext cx="47738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/>
              <a:t>비언어적표현</a:t>
            </a:r>
            <a:endParaRPr kumimoji="1" lang="en-US" altLang="ko-KR" dirty="0"/>
          </a:p>
          <a:p>
            <a:r>
              <a:rPr kumimoji="1" lang="ko-KR" altLang="en-US" dirty="0"/>
              <a:t>시선</a:t>
            </a:r>
            <a:endParaRPr kumimoji="1" lang="en-US" altLang="ko-KR" dirty="0"/>
          </a:p>
          <a:p>
            <a:r>
              <a:rPr kumimoji="1" lang="ko-KR" altLang="en-US" dirty="0"/>
              <a:t>표정</a:t>
            </a:r>
            <a:endParaRPr kumimoji="1" lang="en-US" altLang="ko-KR" dirty="0"/>
          </a:p>
          <a:p>
            <a:r>
              <a:rPr kumimoji="1" lang="ko-KR" altLang="en-US" dirty="0"/>
              <a:t>몸짓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293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D25CA-9739-574D-B6D8-8AD4C9E5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867FD-3157-FA45-9E70-82F254AF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온라인게임의 장점과 오프라인의 장점을 합쳐서</a:t>
            </a:r>
          </a:p>
        </p:txBody>
      </p:sp>
    </p:spTree>
    <p:extLst>
      <p:ext uri="{BB962C8B-B14F-4D97-AF65-F5344CB8AC3E}">
        <p14:creationId xmlns:p14="http://schemas.microsoft.com/office/powerpoint/2010/main" val="296136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285</Words>
  <Application>Microsoft Macintosh PowerPoint</Application>
  <PresentationFormat>와이드스크린</PresentationFormat>
  <Paragraphs>118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주제제목</vt:lpstr>
      <vt:lpstr>설명</vt:lpstr>
      <vt:lpstr>벤치마킹 사례 및 비교</vt:lpstr>
      <vt:lpstr>오프라인 게임 - 카드게임</vt:lpstr>
      <vt:lpstr>온라인 게임 - 카드게임</vt:lpstr>
      <vt:lpstr>오프라인 게임 - 마피아</vt:lpstr>
      <vt:lpstr>온라인 게임 - 마피아</vt:lpstr>
      <vt:lpstr>반언어적표현 / 비언어적표현</vt:lpstr>
      <vt:lpstr>PowerPoint 프레젠테이션</vt:lpstr>
      <vt:lpstr>비회원제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</vt:lpstr>
      <vt:lpstr>프로젝트관리방안</vt:lpstr>
      <vt:lpstr>업무분담</vt:lpstr>
      <vt:lpstr>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주제제목</dc:title>
  <dc:creator>(소프트웨어학부)박정섭</dc:creator>
  <cp:lastModifiedBy>(소프트웨어학부)박정섭</cp:lastModifiedBy>
  <cp:revision>19</cp:revision>
  <dcterms:created xsi:type="dcterms:W3CDTF">2019-11-02T13:07:34Z</dcterms:created>
  <dcterms:modified xsi:type="dcterms:W3CDTF">2019-11-02T17:03:44Z</dcterms:modified>
</cp:coreProperties>
</file>